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Lobster"/>
      <p:regular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Lobster-regular.fntdata"/><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df75ff11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3df75ff11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it’s really important to address the biking safety issues in dc and improve the </a:t>
            </a:r>
            <a:r>
              <a:rPr lang="en-US"/>
              <a:t>safety</a:t>
            </a:r>
            <a:r>
              <a:rPr lang="en-US"/>
              <a:t> of bikders.</a:t>
            </a:r>
            <a:endParaRPr/>
          </a:p>
        </p:txBody>
      </p:sp>
      <p:sp>
        <p:nvSpPr>
          <p:cNvPr id="108" name="Google Shape;108;g23df75ff11d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Our platform provides bikers service to</a:t>
            </a:r>
            <a:r>
              <a:rPr lang="en-US" sz="1200">
                <a:latin typeface="Arial"/>
                <a:ea typeface="Arial"/>
                <a:cs typeface="Arial"/>
                <a:sym typeface="Arial"/>
              </a:rPr>
              <a:t> identify safer biking areas in Washington and enable policy makers to identify high-risk biking areas and provide effective solutions. Users can interact with </a:t>
            </a:r>
            <a:r>
              <a:rPr lang="en-US"/>
              <a:t>our </a:t>
            </a:r>
            <a:r>
              <a:rPr lang="en-US" sz="1200">
                <a:latin typeface="Arial"/>
                <a:ea typeface="Arial"/>
                <a:cs typeface="Arial"/>
                <a:sym typeface="Arial"/>
              </a:rPr>
              <a:t>map </a:t>
            </a:r>
            <a:r>
              <a:rPr lang="en-US"/>
              <a:t>on the website</a:t>
            </a:r>
            <a:r>
              <a:rPr lang="en-US" sz="1200">
                <a:latin typeface="Arial"/>
                <a:ea typeface="Arial"/>
                <a:cs typeface="Arial"/>
                <a:sym typeface="Arial"/>
              </a:rPr>
              <a:t> to explore the biking risk scores and other basic information about their potential biking areas</a:t>
            </a:r>
            <a:r>
              <a:rPr lang="en-US"/>
              <a:t>, and design their own biking routes </a:t>
            </a:r>
            <a:r>
              <a:rPr lang="en-US"/>
              <a:t>accordingly.</a:t>
            </a:r>
            <a:endParaRPr/>
          </a:p>
          <a:p>
            <a:pPr indent="0" lvl="0" marL="0" rtl="0" algn="l">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a:p>
        </p:txBody>
      </p:sp>
      <p:sp>
        <p:nvSpPr>
          <p:cNvPr id="117" name="Google Shape;11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for our data pipeline, we extracted datasets from the internet and loaded them into Google Cloud Storage and clean them . Then we set up a R virtual machine on google cloud and load the datasets from the storage bucket to transform and build our model. Then we load the model results back to cloud storage, using the model results and the previously extracted datasets we build our web application with JavaScript.</a:t>
            </a:r>
            <a:endParaRPr/>
          </a:p>
        </p:txBody>
      </p:sp>
      <p:sp>
        <p:nvSpPr>
          <p:cNvPr id="131" name="Google Shape;13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building our model of predicting bike crash counts and biking risk scores across Washington, we extracted crash data, bike lanes data, traffic signal data, traffic sign data, census data and street information data, which updates daily..</a:t>
            </a:r>
            <a:endParaRPr/>
          </a:p>
        </p:txBody>
      </p:sp>
      <p:sp>
        <p:nvSpPr>
          <p:cNvPr id="151" name="Google Shape;15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Then we set up our R virtual machine on Google Cloud by configuring a virtual machine instance(Ubuntu OS) and installing R studio and related packages.</a:t>
            </a:r>
            <a:endParaRPr/>
          </a:p>
        </p:txBody>
      </p:sp>
      <p:sp>
        <p:nvSpPr>
          <p:cNvPr id="167" name="Google Shape;16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After selecting variables and experimenting, our final model is a Random Forest Model with 22 independent variables. This plot shows the feature importance of each chosen variable in our model.</a:t>
            </a:r>
            <a:endParaRPr/>
          </a:p>
        </p:txBody>
      </p:sp>
      <p:sp>
        <p:nvSpPr>
          <p:cNvPr id="176" name="Google Shape;17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These are the bicycle crash map and predicted risk score map produced.</a:t>
            </a:r>
            <a:endParaRPr/>
          </a:p>
        </p:txBody>
      </p:sp>
      <p:sp>
        <p:nvSpPr>
          <p:cNvPr id="185" name="Google Shape;18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7" name="Shape 77"/>
        <p:cNvGrpSpPr/>
        <p:nvPr/>
      </p:nvGrpSpPr>
      <p:grpSpPr>
        <a:xfrm>
          <a:off x="0" y="0"/>
          <a:ext cx="0" cy="0"/>
          <a:chOff x="0" y="0"/>
          <a:chExt cx="0" cy="0"/>
        </a:xfrm>
      </p:grpSpPr>
      <p:sp>
        <p:nvSpPr>
          <p:cNvPr id="78" name="Google Shape;78;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p:nvPr>
            <p:ph idx="2" type="pic"/>
          </p:nvPr>
        </p:nvSpPr>
        <p:spPr>
          <a:xfrm>
            <a:off x="5183188" y="987425"/>
            <a:ext cx="6172200" cy="4873625"/>
          </a:xfrm>
          <a:prstGeom prst="rect">
            <a:avLst/>
          </a:prstGeom>
          <a:noFill/>
          <a:ln>
            <a:noFill/>
          </a:ln>
        </p:spPr>
      </p:sp>
      <p:sp>
        <p:nvSpPr>
          <p:cNvPr id="80" name="Google Shape;80;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 name="Shape 84"/>
        <p:cNvGrpSpPr/>
        <p:nvPr/>
      </p:nvGrpSpPr>
      <p:grpSpPr>
        <a:xfrm>
          <a:off x="0" y="0"/>
          <a:ext cx="0" cy="0"/>
          <a:chOff x="0" y="0"/>
          <a:chExt cx="0" cy="0"/>
        </a:xfrm>
      </p:grpSpPr>
      <p:sp>
        <p:nvSpPr>
          <p:cNvPr id="85" name="Google Shape;8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0" name="Shape 90"/>
        <p:cNvGrpSpPr/>
        <p:nvPr/>
      </p:nvGrpSpPr>
      <p:grpSpPr>
        <a:xfrm>
          <a:off x="0" y="0"/>
          <a:ext cx="0" cy="0"/>
          <a:chOff x="0" y="0"/>
          <a:chExt cx="0" cy="0"/>
        </a:xfrm>
      </p:grpSpPr>
      <p:sp>
        <p:nvSpPr>
          <p:cNvPr id="91" name="Google Shape;91;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 name="Shape 27"/>
        <p:cNvGrpSpPr/>
        <p:nvPr/>
      </p:nvGrpSpPr>
      <p:grpSpPr>
        <a:xfrm>
          <a:off x="0" y="0"/>
          <a:ext cx="0" cy="0"/>
          <a:chOff x="0" y="0"/>
          <a:chExt cx="0" cy="0"/>
        </a:xfrm>
      </p:grpSpPr>
      <p:sp>
        <p:nvSpPr>
          <p:cNvPr id="28" name="Google Shape;2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 name="Shape 33"/>
        <p:cNvGrpSpPr/>
        <p:nvPr/>
      </p:nvGrpSpPr>
      <p:grpSpPr>
        <a:xfrm>
          <a:off x="0" y="0"/>
          <a:ext cx="0" cy="0"/>
          <a:chOff x="0" y="0"/>
          <a:chExt cx="0" cy="0"/>
        </a:xfrm>
      </p:grpSpPr>
      <p:sp>
        <p:nvSpPr>
          <p:cNvPr id="34" name="Google Shape;34;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 name="Shape 39"/>
        <p:cNvGrpSpPr/>
        <p:nvPr/>
      </p:nvGrpSpPr>
      <p:grpSpPr>
        <a:xfrm>
          <a:off x="0" y="0"/>
          <a:ext cx="0" cy="0"/>
          <a:chOff x="0" y="0"/>
          <a:chExt cx="0" cy="0"/>
        </a:xfrm>
      </p:grpSpPr>
      <p:sp>
        <p:nvSpPr>
          <p:cNvPr id="40" name="Google Shape;40;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 name="Shape 52"/>
        <p:cNvGrpSpPr/>
        <p:nvPr/>
      </p:nvGrpSpPr>
      <p:grpSpPr>
        <a:xfrm>
          <a:off x="0" y="0"/>
          <a:ext cx="0" cy="0"/>
          <a:chOff x="0" y="0"/>
          <a:chExt cx="0" cy="0"/>
        </a:xfrm>
      </p:grpSpPr>
      <p:sp>
        <p:nvSpPr>
          <p:cNvPr id="53" name="Google Shape;53;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 name="Shape 61"/>
        <p:cNvGrpSpPr/>
        <p:nvPr/>
      </p:nvGrpSpPr>
      <p:grpSpPr>
        <a:xfrm>
          <a:off x="0" y="0"/>
          <a:ext cx="0" cy="0"/>
          <a:chOff x="0" y="0"/>
          <a:chExt cx="0" cy="0"/>
        </a:xfrm>
      </p:grpSpPr>
      <p:sp>
        <p:nvSpPr>
          <p:cNvPr id="62" name="Google Shape;6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 name="Shape 66"/>
        <p:cNvGrpSpPr/>
        <p:nvPr/>
      </p:nvGrpSpPr>
      <p:grpSpPr>
        <a:xfrm>
          <a:off x="0" y="0"/>
          <a:ext cx="0" cy="0"/>
          <a:chOff x="0" y="0"/>
          <a:chExt cx="0" cy="0"/>
        </a:xfrm>
      </p:grpSpPr>
      <p:sp>
        <p:nvSpPr>
          <p:cNvPr id="67" name="Google Shape;6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Arial"/>
                <a:ea typeface="Arial"/>
                <a:cs typeface="Arial"/>
                <a:sym typeface="Arial"/>
              </a:defRPr>
            </a:lvl1pPr>
            <a:lvl2pPr indent="0" lvl="1" marL="0" marR="0" rtl="0" algn="r">
              <a:spcBef>
                <a:spcPts val="0"/>
              </a:spcBef>
              <a:buNone/>
              <a:defRPr b="0" i="0" sz="1200" u="none" cap="none" strike="noStrike">
                <a:solidFill>
                  <a:schemeClr val="lt1"/>
                </a:solidFill>
                <a:latin typeface="Arial"/>
                <a:ea typeface="Arial"/>
                <a:cs typeface="Arial"/>
                <a:sym typeface="Arial"/>
              </a:defRPr>
            </a:lvl2pPr>
            <a:lvl3pPr indent="0" lvl="2" marL="0" marR="0" rtl="0" algn="r">
              <a:spcBef>
                <a:spcPts val="0"/>
              </a:spcBef>
              <a:buNone/>
              <a:defRPr b="0" i="0" sz="1200" u="none" cap="none" strike="noStrike">
                <a:solidFill>
                  <a:schemeClr val="lt1"/>
                </a:solidFill>
                <a:latin typeface="Arial"/>
                <a:ea typeface="Arial"/>
                <a:cs typeface="Arial"/>
                <a:sym typeface="Arial"/>
              </a:defRPr>
            </a:lvl3pPr>
            <a:lvl4pPr indent="0" lvl="3" marL="0" marR="0" rtl="0" algn="r">
              <a:spcBef>
                <a:spcPts val="0"/>
              </a:spcBef>
              <a:buNone/>
              <a:defRPr b="0" i="0" sz="1200" u="none" cap="none" strike="noStrike">
                <a:solidFill>
                  <a:schemeClr val="lt1"/>
                </a:solidFill>
                <a:latin typeface="Arial"/>
                <a:ea typeface="Arial"/>
                <a:cs typeface="Arial"/>
                <a:sym typeface="Arial"/>
              </a:defRPr>
            </a:lvl4pPr>
            <a:lvl5pPr indent="0" lvl="4" marL="0" marR="0" rtl="0" algn="r">
              <a:spcBef>
                <a:spcPts val="0"/>
              </a:spcBef>
              <a:buNone/>
              <a:defRPr b="0" i="0" sz="1200" u="none" cap="none" strike="noStrike">
                <a:solidFill>
                  <a:schemeClr val="lt1"/>
                </a:solidFill>
                <a:latin typeface="Arial"/>
                <a:ea typeface="Arial"/>
                <a:cs typeface="Arial"/>
                <a:sym typeface="Arial"/>
              </a:defRPr>
            </a:lvl5pPr>
            <a:lvl6pPr indent="0" lvl="5" marL="0" marR="0" rtl="0" algn="r">
              <a:spcBef>
                <a:spcPts val="0"/>
              </a:spcBef>
              <a:buNone/>
              <a:defRPr b="0" i="0" sz="1200" u="none" cap="none" strike="noStrike">
                <a:solidFill>
                  <a:schemeClr val="lt1"/>
                </a:solidFill>
                <a:latin typeface="Arial"/>
                <a:ea typeface="Arial"/>
                <a:cs typeface="Arial"/>
                <a:sym typeface="Arial"/>
              </a:defRPr>
            </a:lvl6pPr>
            <a:lvl7pPr indent="0" lvl="6" marL="0" marR="0" rtl="0" algn="r">
              <a:spcBef>
                <a:spcPts val="0"/>
              </a:spcBef>
              <a:buNone/>
              <a:defRPr b="0" i="0" sz="1200" u="none" cap="none" strike="noStrike">
                <a:solidFill>
                  <a:schemeClr val="lt1"/>
                </a:solidFill>
                <a:latin typeface="Arial"/>
                <a:ea typeface="Arial"/>
                <a:cs typeface="Arial"/>
                <a:sym typeface="Arial"/>
              </a:defRPr>
            </a:lvl7pPr>
            <a:lvl8pPr indent="0" lvl="7" marL="0" marR="0" rtl="0" algn="r">
              <a:spcBef>
                <a:spcPts val="0"/>
              </a:spcBef>
              <a:buNone/>
              <a:defRPr b="0" i="0" sz="1200" u="none" cap="none" strike="noStrike">
                <a:solidFill>
                  <a:schemeClr val="lt1"/>
                </a:solidFill>
                <a:latin typeface="Arial"/>
                <a:ea typeface="Arial"/>
                <a:cs typeface="Arial"/>
                <a:sym typeface="Arial"/>
              </a:defRPr>
            </a:lvl8pPr>
            <a:lvl9pPr indent="0" lvl="8" marL="0" marR="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127.0.0.1:5555/site/index.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9" name="Shape 99"/>
        <p:cNvGrpSpPr/>
        <p:nvPr/>
      </p:nvGrpSpPr>
      <p:grpSpPr>
        <a:xfrm>
          <a:off x="0" y="0"/>
          <a:ext cx="0" cy="0"/>
          <a:chOff x="0" y="0"/>
          <a:chExt cx="0" cy="0"/>
        </a:xfrm>
      </p:grpSpPr>
      <p:sp>
        <p:nvSpPr>
          <p:cNvPr id="100" name="Google Shape;100;p15"/>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rgbClr val="D0DDFC"/>
              </a:solidFill>
              <a:latin typeface="Georgia"/>
              <a:ea typeface="Georgia"/>
              <a:cs typeface="Georgia"/>
              <a:sym typeface="Georgia"/>
            </a:endParaRPr>
          </a:p>
        </p:txBody>
      </p:sp>
      <p:pic>
        <p:nvPicPr>
          <p:cNvPr id="101" name="Google Shape;101;p15"/>
          <p:cNvPicPr preferRelativeResize="0"/>
          <p:nvPr/>
        </p:nvPicPr>
        <p:blipFill rotWithShape="1">
          <a:blip r:embed="rId3">
            <a:alphaModFix amt="50000"/>
          </a:blip>
          <a:srcRect b="0" l="0" r="0" t="0"/>
          <a:stretch/>
        </p:blipFill>
        <p:spPr>
          <a:xfrm>
            <a:off x="20" y="1"/>
            <a:ext cx="12191979" cy="6857999"/>
          </a:xfrm>
          <a:prstGeom prst="rect">
            <a:avLst/>
          </a:prstGeom>
          <a:noFill/>
          <a:ln>
            <a:noFill/>
          </a:ln>
        </p:spPr>
      </p:pic>
      <p:sp>
        <p:nvSpPr>
          <p:cNvPr id="102" name="Google Shape;102;p15"/>
          <p:cNvSpPr txBox="1"/>
          <p:nvPr>
            <p:ph type="ctrTitle"/>
          </p:nvPr>
        </p:nvSpPr>
        <p:spPr>
          <a:xfrm>
            <a:off x="1524000" y="1122362"/>
            <a:ext cx="9144000" cy="290051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D0DDFC"/>
              </a:buClr>
              <a:buSzPts val="5400"/>
              <a:buFont typeface="Arial"/>
              <a:buNone/>
            </a:pPr>
            <a:r>
              <a:rPr lang="en-US" sz="5400">
                <a:solidFill>
                  <a:srgbClr val="D0DDFC"/>
                </a:solidFill>
                <a:latin typeface="Lobster"/>
                <a:ea typeface="Lobster"/>
                <a:cs typeface="Lobster"/>
                <a:sym typeface="Lobster"/>
              </a:rPr>
              <a:t>Find Your Safe Biking Routes in Washington D.C.!</a:t>
            </a:r>
            <a:endParaRPr sz="5400">
              <a:solidFill>
                <a:srgbClr val="D0DDFC"/>
              </a:solidFill>
              <a:latin typeface="Lobster"/>
              <a:ea typeface="Lobster"/>
              <a:cs typeface="Lobster"/>
              <a:sym typeface="Lobster"/>
            </a:endParaRPr>
          </a:p>
        </p:txBody>
      </p:sp>
      <p:sp>
        <p:nvSpPr>
          <p:cNvPr id="103" name="Google Shape;103;p15"/>
          <p:cNvSpPr txBox="1"/>
          <p:nvPr>
            <p:ph idx="1" type="subTitle"/>
          </p:nvPr>
        </p:nvSpPr>
        <p:spPr>
          <a:xfrm>
            <a:off x="2746475" y="4159400"/>
            <a:ext cx="6476100" cy="1098300"/>
          </a:xfrm>
          <a:prstGeom prst="rect">
            <a:avLst/>
          </a:prstGeom>
          <a:noFill/>
          <a:ln>
            <a:noFill/>
          </a:ln>
        </p:spPr>
        <p:txBody>
          <a:bodyPr anchorCtr="0" anchor="t" bIns="45700" lIns="91425" spcFirstLastPara="1" rIns="91425" wrap="square" tIns="45700">
            <a:normAutofit lnSpcReduction="10000"/>
          </a:bodyPr>
          <a:lstStyle/>
          <a:p>
            <a:pPr indent="0" lvl="0" marL="0" rtl="0" algn="ctr">
              <a:spcBef>
                <a:spcPts val="1000"/>
              </a:spcBef>
              <a:spcAft>
                <a:spcPts val="0"/>
              </a:spcAft>
              <a:buClr>
                <a:schemeClr val="dk1"/>
              </a:buClr>
              <a:buSzPts val="1100"/>
              <a:buFont typeface="Arial"/>
              <a:buNone/>
            </a:pPr>
            <a:r>
              <a:rPr i="1" lang="en-US">
                <a:solidFill>
                  <a:srgbClr val="D0DDFC"/>
                </a:solidFill>
                <a:latin typeface="Georgia"/>
                <a:ea typeface="Georgia"/>
                <a:cs typeface="Georgia"/>
                <a:sym typeface="Georgia"/>
              </a:rPr>
              <a:t>By Interacting and Exploring Bike Crash Risk Scores In Different Areas</a:t>
            </a:r>
            <a:endParaRPr i="1">
              <a:solidFill>
                <a:srgbClr val="D0DDFC"/>
              </a:solidFill>
              <a:latin typeface="Georgia"/>
              <a:ea typeface="Georgia"/>
              <a:cs typeface="Georgia"/>
              <a:sym typeface="Georgia"/>
            </a:endParaRPr>
          </a:p>
          <a:p>
            <a:pPr indent="0" lvl="0" marL="0" rtl="0" algn="ctr">
              <a:lnSpc>
                <a:spcPct val="90000"/>
              </a:lnSpc>
              <a:spcBef>
                <a:spcPts val="0"/>
              </a:spcBef>
              <a:spcAft>
                <a:spcPts val="0"/>
              </a:spcAft>
              <a:buClr>
                <a:schemeClr val="lt1"/>
              </a:buClr>
              <a:buSzPts val="2400"/>
              <a:buNone/>
            </a:pPr>
            <a:r>
              <a:t/>
            </a:r>
            <a:endParaRPr>
              <a:solidFill>
                <a:srgbClr val="FFFFFF"/>
              </a:solidFill>
            </a:endParaRPr>
          </a:p>
        </p:txBody>
      </p:sp>
      <p:sp>
        <p:nvSpPr>
          <p:cNvPr id="104" name="Google Shape;104;p15"/>
          <p:cNvSpPr txBox="1"/>
          <p:nvPr/>
        </p:nvSpPr>
        <p:spPr>
          <a:xfrm>
            <a:off x="2034275" y="6019975"/>
            <a:ext cx="7900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1000"/>
              </a:spcBef>
              <a:spcAft>
                <a:spcPts val="0"/>
              </a:spcAft>
              <a:buClr>
                <a:schemeClr val="dk1"/>
              </a:buClr>
              <a:buSzPts val="1100"/>
              <a:buFont typeface="Arial"/>
              <a:buNone/>
            </a:pPr>
            <a:r>
              <a:rPr i="1" lang="en-US" sz="2000">
                <a:solidFill>
                  <a:srgbClr val="D0DDFC"/>
                </a:solidFill>
                <a:latin typeface="Georgia"/>
                <a:ea typeface="Georgia"/>
                <a:cs typeface="Georgia"/>
                <a:sym typeface="Georgia"/>
              </a:rPr>
              <a:t>Teresa Chang, Troy Yang, </a:t>
            </a:r>
            <a:r>
              <a:rPr i="1" lang="en-US" sz="2000">
                <a:solidFill>
                  <a:srgbClr val="D0DDFC"/>
                </a:solidFill>
                <a:latin typeface="Georgia"/>
                <a:ea typeface="Georgia"/>
                <a:cs typeface="Georgia"/>
                <a:sym typeface="Georgia"/>
              </a:rPr>
              <a:t>Ke Zhou,</a:t>
            </a:r>
            <a:endParaRPr i="1" sz="2000">
              <a:solidFill>
                <a:srgbClr val="D0DDFC"/>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937282"/>
              </a:buClr>
              <a:buSzPts val="4400"/>
              <a:buFont typeface="Arial"/>
              <a:buNone/>
            </a:pPr>
            <a:r>
              <a:rPr lang="en-US" sz="3900">
                <a:solidFill>
                  <a:srgbClr val="937282"/>
                </a:solidFill>
                <a:latin typeface="Lobster"/>
                <a:ea typeface="Lobster"/>
                <a:cs typeface="Lobster"/>
                <a:sym typeface="Lobster"/>
              </a:rPr>
              <a:t>Background</a:t>
            </a:r>
            <a:endParaRPr sz="3900">
              <a:solidFill>
                <a:srgbClr val="937282"/>
              </a:solidFill>
              <a:latin typeface="Lobster"/>
              <a:ea typeface="Lobster"/>
              <a:cs typeface="Lobster"/>
              <a:sym typeface="Lobster"/>
            </a:endParaRPr>
          </a:p>
          <a:p>
            <a:pPr indent="0" lvl="0" marL="0" rtl="0" algn="l">
              <a:spcBef>
                <a:spcPts val="0"/>
              </a:spcBef>
              <a:spcAft>
                <a:spcPts val="0"/>
              </a:spcAft>
              <a:buNone/>
            </a:pPr>
            <a:r>
              <a:t/>
            </a:r>
            <a:endParaRPr/>
          </a:p>
        </p:txBody>
      </p:sp>
      <p:sp>
        <p:nvSpPr>
          <p:cNvPr id="111" name="Google Shape;111;p16"/>
          <p:cNvSpPr txBox="1"/>
          <p:nvPr>
            <p:ph idx="1" type="body"/>
          </p:nvPr>
        </p:nvSpPr>
        <p:spPr>
          <a:xfrm>
            <a:off x="789200" y="1100625"/>
            <a:ext cx="11254800" cy="2080200"/>
          </a:xfrm>
          <a:prstGeom prst="rect">
            <a:avLst/>
          </a:prstGeom>
        </p:spPr>
        <p:txBody>
          <a:bodyPr anchorCtr="0" anchor="t" bIns="45700" lIns="91425" spcFirstLastPara="1" rIns="91425" wrap="square" tIns="45700">
            <a:normAutofit fontScale="25000"/>
          </a:bodyPr>
          <a:lstStyle/>
          <a:p>
            <a:pPr indent="0" lvl="0" marL="0" rtl="0" algn="l">
              <a:lnSpc>
                <a:spcPct val="150000"/>
              </a:lnSpc>
              <a:spcBef>
                <a:spcPts val="1000"/>
              </a:spcBef>
              <a:spcAft>
                <a:spcPts val="0"/>
              </a:spcAft>
              <a:buNone/>
            </a:pPr>
            <a:r>
              <a:rPr lang="en-US" sz="6257">
                <a:solidFill>
                  <a:srgbClr val="666666"/>
                </a:solidFill>
                <a:highlight>
                  <a:srgbClr val="FFFFFF"/>
                </a:highlight>
                <a:latin typeface="Georgia"/>
                <a:ea typeface="Georgia"/>
                <a:cs typeface="Georgia"/>
                <a:sym typeface="Georgia"/>
              </a:rPr>
              <a:t>Bicycle transportation safety is a prominent issue in the US, particularly in Washington, D.C., as mixed traffic between bike lanes and motor vehicles can easily lead to crashes and casualties. Washington D.C. has a relatively high bicycle accident rate, ranking among the highest in the nation. Specifically, in 2019, over 800 bicycle accidents occurred in the city, resulting in 14 fatalities and more than 800 injuries.</a:t>
            </a:r>
            <a:endParaRPr sz="6257">
              <a:solidFill>
                <a:srgbClr val="666666"/>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700">
              <a:solidFill>
                <a:srgbClr val="666666"/>
              </a:solidFill>
              <a:highlight>
                <a:srgbClr val="FFFFFF"/>
              </a:highlight>
              <a:latin typeface="Georgia"/>
              <a:ea typeface="Georgia"/>
              <a:cs typeface="Georgia"/>
              <a:sym typeface="Georgia"/>
            </a:endParaRPr>
          </a:p>
        </p:txBody>
      </p:sp>
      <p:pic>
        <p:nvPicPr>
          <p:cNvPr id="112" name="Google Shape;112;p16"/>
          <p:cNvPicPr preferRelativeResize="0"/>
          <p:nvPr/>
        </p:nvPicPr>
        <p:blipFill>
          <a:blip r:embed="rId3">
            <a:alphaModFix/>
          </a:blip>
          <a:stretch>
            <a:fillRect/>
          </a:stretch>
        </p:blipFill>
        <p:spPr>
          <a:xfrm>
            <a:off x="730425" y="2786725"/>
            <a:ext cx="5483349" cy="3916675"/>
          </a:xfrm>
          <a:prstGeom prst="rect">
            <a:avLst/>
          </a:prstGeom>
          <a:noFill/>
          <a:ln>
            <a:noFill/>
          </a:ln>
        </p:spPr>
      </p:pic>
      <p:pic>
        <p:nvPicPr>
          <p:cNvPr id="113" name="Google Shape;113;p16"/>
          <p:cNvPicPr preferRelativeResize="0"/>
          <p:nvPr/>
        </p:nvPicPr>
        <p:blipFill>
          <a:blip r:embed="rId4">
            <a:alphaModFix/>
          </a:blip>
          <a:stretch>
            <a:fillRect/>
          </a:stretch>
        </p:blipFill>
        <p:spPr>
          <a:xfrm>
            <a:off x="6493625" y="2825925"/>
            <a:ext cx="5078548" cy="338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20" name="Google Shape;120;p17"/>
          <p:cNvPicPr preferRelativeResize="0"/>
          <p:nvPr/>
        </p:nvPicPr>
        <p:blipFill rotWithShape="1">
          <a:blip r:embed="rId3">
            <a:alphaModFix/>
          </a:blip>
          <a:srcRect b="0" l="0" r="-1" t="4211"/>
          <a:stretch/>
        </p:blipFill>
        <p:spPr>
          <a:xfrm>
            <a:off x="3242695" y="10"/>
            <a:ext cx="8949307" cy="6857990"/>
          </a:xfrm>
          <a:custGeom>
            <a:rect b="b" l="l" r="r" t="t"/>
            <a:pathLst>
              <a:path extrusionOk="0" h="6858000" w="8949307">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ln>
            <a:noFill/>
          </a:ln>
        </p:spPr>
      </p:pic>
      <p:sp>
        <p:nvSpPr>
          <p:cNvPr id="121" name="Google Shape;121;p17"/>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D5D5D5"/>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2" name="Google Shape;122;p17"/>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3" name="Google Shape;123;p17"/>
          <p:cNvSpPr txBox="1"/>
          <p:nvPr>
            <p:ph type="title"/>
          </p:nvPr>
        </p:nvSpPr>
        <p:spPr>
          <a:xfrm>
            <a:off x="371094" y="1161288"/>
            <a:ext cx="3438144" cy="1125728"/>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937282"/>
              </a:buClr>
              <a:buSzPct val="100000"/>
              <a:buFont typeface="Arial"/>
              <a:buNone/>
            </a:pPr>
            <a:r>
              <a:rPr lang="en-US">
                <a:solidFill>
                  <a:srgbClr val="937282"/>
                </a:solidFill>
                <a:latin typeface="Arial"/>
                <a:ea typeface="Arial"/>
                <a:cs typeface="Arial"/>
                <a:sym typeface="Arial"/>
              </a:rPr>
              <a:t> </a:t>
            </a:r>
            <a:r>
              <a:rPr lang="en-US">
                <a:solidFill>
                  <a:srgbClr val="937282"/>
                </a:solidFill>
                <a:latin typeface="Lobster"/>
                <a:ea typeface="Lobster"/>
                <a:cs typeface="Lobster"/>
                <a:sym typeface="Lobster"/>
              </a:rPr>
              <a:t>A platform that...</a:t>
            </a:r>
            <a:endParaRPr>
              <a:solidFill>
                <a:srgbClr val="937282"/>
              </a:solidFill>
              <a:latin typeface="Lobster"/>
              <a:ea typeface="Lobster"/>
              <a:cs typeface="Lobster"/>
              <a:sym typeface="Lobster"/>
            </a:endParaRPr>
          </a:p>
        </p:txBody>
      </p:sp>
      <p:sp>
        <p:nvSpPr>
          <p:cNvPr id="124" name="Google Shape;124;p17"/>
          <p:cNvSpPr/>
          <p:nvPr/>
        </p:nvSpPr>
        <p:spPr>
          <a:xfrm rot="5400000">
            <a:off x="662559" y="605790"/>
            <a:ext cx="73152" cy="5486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 name="Google Shape;125;p17"/>
          <p:cNvSpPr/>
          <p:nvPr/>
        </p:nvSpPr>
        <p:spPr>
          <a:xfrm>
            <a:off x="428244" y="2443480"/>
            <a:ext cx="333756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17"/>
          <p:cNvSpPr txBox="1"/>
          <p:nvPr>
            <p:ph idx="1" type="body"/>
          </p:nvPr>
        </p:nvSpPr>
        <p:spPr>
          <a:xfrm>
            <a:off x="371094" y="2718054"/>
            <a:ext cx="3010345" cy="296037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Clr>
                <a:schemeClr val="dk1"/>
              </a:buClr>
              <a:buSzPts val="2000"/>
              <a:buNone/>
            </a:pPr>
            <a:r>
              <a:rPr lang="en-US" sz="1700">
                <a:latin typeface="Georgia"/>
                <a:ea typeface="Georgia"/>
                <a:cs typeface="Georgia"/>
                <a:sym typeface="Georgia"/>
              </a:rPr>
              <a:t>c</a:t>
            </a:r>
            <a:r>
              <a:rPr lang="en-US" sz="1700">
                <a:latin typeface="Georgia"/>
                <a:ea typeface="Georgia"/>
                <a:cs typeface="Georgia"/>
                <a:sym typeface="Georgia"/>
              </a:rPr>
              <a:t>an help bikers identify safer routes in Washington and create their personalized biking paths. It also serves as a tool for policymakers to identify high-risk areas and implement effective solutions. </a:t>
            </a:r>
            <a:endParaRPr sz="3300">
              <a:latin typeface="Georgia"/>
              <a:ea typeface="Georgia"/>
              <a:cs typeface="Georgia"/>
              <a:sym typeface="Georgia"/>
            </a:endParaRPr>
          </a:p>
          <a:p>
            <a:pPr indent="0" lvl="0" marL="0" rtl="0" algn="l">
              <a:lnSpc>
                <a:spcPct val="70000"/>
              </a:lnSpc>
              <a:spcBef>
                <a:spcPts val="1000"/>
              </a:spcBef>
              <a:spcAft>
                <a:spcPts val="0"/>
              </a:spcAft>
              <a:buClr>
                <a:schemeClr val="dk1"/>
              </a:buClr>
              <a:buSzPts val="1700"/>
              <a:buNone/>
            </a:pPr>
            <a:r>
              <a:t/>
            </a:r>
            <a:endParaRPr sz="1900">
              <a:latin typeface="Georgia"/>
              <a:ea typeface="Georgia"/>
              <a:cs typeface="Georgia"/>
              <a:sym typeface="Georgia"/>
            </a:endParaRPr>
          </a:p>
          <a:p>
            <a:pPr indent="0" lvl="0" marL="0" rtl="0" algn="l">
              <a:lnSpc>
                <a:spcPct val="70000"/>
              </a:lnSpc>
              <a:spcBef>
                <a:spcPts val="1000"/>
              </a:spcBef>
              <a:spcAft>
                <a:spcPts val="0"/>
              </a:spcAft>
              <a:buClr>
                <a:schemeClr val="dk1"/>
              </a:buClr>
              <a:buSzPts val="1700"/>
              <a:buNone/>
            </a:pPr>
            <a:r>
              <a:t/>
            </a:r>
            <a:endParaRPr sz="1700"/>
          </a:p>
        </p:txBody>
      </p:sp>
      <p:pic>
        <p:nvPicPr>
          <p:cNvPr id="127" name="Google Shape;127;p17"/>
          <p:cNvPicPr preferRelativeResize="0"/>
          <p:nvPr/>
        </p:nvPicPr>
        <p:blipFill rotWithShape="1">
          <a:blip r:embed="rId4">
            <a:alphaModFix/>
          </a:blip>
          <a:srcRect b="0" l="0" r="0" t="0"/>
          <a:stretch/>
        </p:blipFill>
        <p:spPr>
          <a:xfrm flipH="1" rot="10800000">
            <a:off x="301834" y="837110"/>
            <a:ext cx="1017415" cy="111784"/>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255193" y="13193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37282"/>
              </a:buClr>
              <a:buSzPts val="4400"/>
              <a:buFont typeface="Arial"/>
              <a:buNone/>
            </a:pPr>
            <a:r>
              <a:rPr lang="en-US">
                <a:solidFill>
                  <a:srgbClr val="937282"/>
                </a:solidFill>
                <a:latin typeface="Lobster"/>
                <a:ea typeface="Lobster"/>
                <a:cs typeface="Lobster"/>
                <a:sym typeface="Lobster"/>
              </a:rPr>
              <a:t>Data </a:t>
            </a:r>
            <a:endParaRPr>
              <a:solidFill>
                <a:srgbClr val="937282"/>
              </a:solidFill>
              <a:latin typeface="Lobster"/>
              <a:ea typeface="Lobster"/>
              <a:cs typeface="Lobster"/>
              <a:sym typeface="Lobster"/>
            </a:endParaRPr>
          </a:p>
        </p:txBody>
      </p:sp>
      <p:sp>
        <p:nvSpPr>
          <p:cNvPr id="134" name="Google Shape;134;p18"/>
          <p:cNvSpPr/>
          <p:nvPr/>
        </p:nvSpPr>
        <p:spPr>
          <a:xfrm>
            <a:off x="1159877" y="1773568"/>
            <a:ext cx="1736746" cy="748703"/>
          </a:xfrm>
          <a:prstGeom prst="roundRect">
            <a:avLst>
              <a:gd fmla="val 16667" name="adj"/>
            </a:avLst>
          </a:prstGeom>
          <a:solidFill>
            <a:srgbClr val="C0C0DA"/>
          </a:solidFill>
          <a:ln cap="flat" cmpd="sng" w="12700">
            <a:solidFill>
              <a:srgbClr val="9372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u="none" cap="none" strike="noStrike">
                <a:solidFill>
                  <a:schemeClr val="lt1"/>
                </a:solidFill>
                <a:latin typeface="Lobster"/>
                <a:ea typeface="Lobster"/>
                <a:cs typeface="Lobster"/>
                <a:sym typeface="Lobster"/>
              </a:rPr>
              <a:t>Extract</a:t>
            </a:r>
            <a:endParaRPr i="0" sz="1800" u="none" cap="none" strike="noStrike">
              <a:solidFill>
                <a:schemeClr val="lt1"/>
              </a:solidFill>
              <a:latin typeface="Lobster"/>
              <a:ea typeface="Lobster"/>
              <a:cs typeface="Lobster"/>
              <a:sym typeface="Lobster"/>
            </a:endParaRPr>
          </a:p>
        </p:txBody>
      </p:sp>
      <p:sp>
        <p:nvSpPr>
          <p:cNvPr id="135" name="Google Shape;135;p18"/>
          <p:cNvSpPr/>
          <p:nvPr/>
        </p:nvSpPr>
        <p:spPr>
          <a:xfrm>
            <a:off x="3951149" y="1773567"/>
            <a:ext cx="1736746" cy="748703"/>
          </a:xfrm>
          <a:prstGeom prst="roundRect">
            <a:avLst>
              <a:gd fmla="val 16667" name="adj"/>
            </a:avLst>
          </a:prstGeom>
          <a:solidFill>
            <a:srgbClr val="C0C0DA"/>
          </a:solidFill>
          <a:ln cap="flat" cmpd="sng" w="12700">
            <a:solidFill>
              <a:srgbClr val="9372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u="none" cap="none" strike="noStrike">
                <a:solidFill>
                  <a:schemeClr val="lt1"/>
                </a:solidFill>
                <a:latin typeface="Lobster"/>
                <a:ea typeface="Lobster"/>
                <a:cs typeface="Lobster"/>
                <a:sym typeface="Lobster"/>
              </a:rPr>
              <a:t>Load into GC</a:t>
            </a:r>
            <a:endParaRPr i="0" sz="1800" u="none" cap="none" strike="noStrike">
              <a:solidFill>
                <a:schemeClr val="lt1"/>
              </a:solidFill>
              <a:latin typeface="Lobster"/>
              <a:ea typeface="Lobster"/>
              <a:cs typeface="Lobster"/>
              <a:sym typeface="Lobster"/>
            </a:endParaRPr>
          </a:p>
        </p:txBody>
      </p:sp>
      <p:sp>
        <p:nvSpPr>
          <p:cNvPr id="136" name="Google Shape;136;p18"/>
          <p:cNvSpPr/>
          <p:nvPr/>
        </p:nvSpPr>
        <p:spPr>
          <a:xfrm>
            <a:off x="3951149" y="2895600"/>
            <a:ext cx="1736746" cy="748703"/>
          </a:xfrm>
          <a:prstGeom prst="roundRect">
            <a:avLst>
              <a:gd fmla="val 16667" name="adj"/>
            </a:avLst>
          </a:prstGeom>
          <a:solidFill>
            <a:srgbClr val="C0C0DA"/>
          </a:solidFill>
          <a:ln cap="flat" cmpd="sng" w="12700">
            <a:solidFill>
              <a:srgbClr val="9372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u="none" cap="none" strike="noStrike">
                <a:solidFill>
                  <a:schemeClr val="lt1"/>
                </a:solidFill>
                <a:latin typeface="Lobster"/>
                <a:ea typeface="Lobster"/>
                <a:cs typeface="Lobster"/>
                <a:sym typeface="Lobster"/>
              </a:rPr>
              <a:t>Transform information for web</a:t>
            </a:r>
            <a:endParaRPr i="0" sz="1800" u="none" cap="none" strike="noStrike">
              <a:solidFill>
                <a:schemeClr val="lt1"/>
              </a:solidFill>
              <a:latin typeface="Lobster"/>
              <a:ea typeface="Lobster"/>
              <a:cs typeface="Lobster"/>
              <a:sym typeface="Lobster"/>
            </a:endParaRPr>
          </a:p>
        </p:txBody>
      </p:sp>
      <p:sp>
        <p:nvSpPr>
          <p:cNvPr id="137" name="Google Shape;137;p18"/>
          <p:cNvSpPr/>
          <p:nvPr/>
        </p:nvSpPr>
        <p:spPr>
          <a:xfrm>
            <a:off x="6760832" y="2895600"/>
            <a:ext cx="1736746" cy="748703"/>
          </a:xfrm>
          <a:prstGeom prst="roundRect">
            <a:avLst>
              <a:gd fmla="val 16667" name="adj"/>
            </a:avLst>
          </a:prstGeom>
          <a:solidFill>
            <a:srgbClr val="C0C0DA"/>
          </a:solidFill>
          <a:ln cap="flat" cmpd="sng" w="12700">
            <a:solidFill>
              <a:srgbClr val="9372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u="none" cap="none" strike="noStrike">
                <a:solidFill>
                  <a:schemeClr val="lt1"/>
                </a:solidFill>
                <a:latin typeface="Lobster"/>
                <a:ea typeface="Lobster"/>
                <a:cs typeface="Lobster"/>
                <a:sym typeface="Lobster"/>
              </a:rPr>
              <a:t>Transform for Prediction</a:t>
            </a:r>
            <a:endParaRPr i="0" sz="1800" u="none" cap="none" strike="noStrike">
              <a:solidFill>
                <a:schemeClr val="lt1"/>
              </a:solidFill>
              <a:latin typeface="Lobster"/>
              <a:ea typeface="Lobster"/>
              <a:cs typeface="Lobster"/>
              <a:sym typeface="Lobster"/>
            </a:endParaRPr>
          </a:p>
        </p:txBody>
      </p:sp>
      <p:sp>
        <p:nvSpPr>
          <p:cNvPr id="138" name="Google Shape;138;p18"/>
          <p:cNvSpPr/>
          <p:nvPr/>
        </p:nvSpPr>
        <p:spPr>
          <a:xfrm>
            <a:off x="9442663" y="2895600"/>
            <a:ext cx="1736746" cy="748703"/>
          </a:xfrm>
          <a:prstGeom prst="roundRect">
            <a:avLst>
              <a:gd fmla="val 16667" name="adj"/>
            </a:avLst>
          </a:prstGeom>
          <a:solidFill>
            <a:srgbClr val="C0C0DA"/>
          </a:solidFill>
          <a:ln cap="flat" cmpd="sng" w="12700">
            <a:solidFill>
              <a:srgbClr val="9372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u="none" cap="none" strike="noStrike">
                <a:solidFill>
                  <a:schemeClr val="lt1"/>
                </a:solidFill>
                <a:latin typeface="Lobster"/>
                <a:ea typeface="Lobster"/>
                <a:cs typeface="Lobster"/>
                <a:sym typeface="Lobster"/>
              </a:rPr>
              <a:t>Model Prediction</a:t>
            </a:r>
            <a:endParaRPr i="0" sz="1800" u="none" cap="none" strike="noStrike">
              <a:solidFill>
                <a:schemeClr val="lt1"/>
              </a:solidFill>
              <a:latin typeface="Lobster"/>
              <a:ea typeface="Lobster"/>
              <a:cs typeface="Lobster"/>
              <a:sym typeface="Lobster"/>
            </a:endParaRPr>
          </a:p>
        </p:txBody>
      </p:sp>
      <p:sp>
        <p:nvSpPr>
          <p:cNvPr id="139" name="Google Shape;139;p18"/>
          <p:cNvSpPr/>
          <p:nvPr/>
        </p:nvSpPr>
        <p:spPr>
          <a:xfrm>
            <a:off x="9442663" y="4100512"/>
            <a:ext cx="1736746" cy="748703"/>
          </a:xfrm>
          <a:prstGeom prst="roundRect">
            <a:avLst>
              <a:gd fmla="val 16667" name="adj"/>
            </a:avLst>
          </a:prstGeom>
          <a:solidFill>
            <a:srgbClr val="C0C0DA"/>
          </a:solidFill>
          <a:ln cap="flat" cmpd="sng" w="12700">
            <a:solidFill>
              <a:srgbClr val="9372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u="none" cap="none" strike="noStrike">
                <a:solidFill>
                  <a:schemeClr val="lt1"/>
                </a:solidFill>
                <a:latin typeface="Lobster"/>
                <a:ea typeface="Lobster"/>
                <a:cs typeface="Lobster"/>
                <a:sym typeface="Lobster"/>
              </a:rPr>
              <a:t>Transform prediction for web</a:t>
            </a:r>
            <a:endParaRPr i="0" sz="1800" u="none" cap="none" strike="noStrike">
              <a:solidFill>
                <a:schemeClr val="lt1"/>
              </a:solidFill>
              <a:latin typeface="Lobster"/>
              <a:ea typeface="Lobster"/>
              <a:cs typeface="Lobster"/>
              <a:sym typeface="Lobster"/>
            </a:endParaRPr>
          </a:p>
        </p:txBody>
      </p:sp>
      <p:sp>
        <p:nvSpPr>
          <p:cNvPr id="140" name="Google Shape;140;p18"/>
          <p:cNvSpPr/>
          <p:nvPr/>
        </p:nvSpPr>
        <p:spPr>
          <a:xfrm>
            <a:off x="5227627" y="5560074"/>
            <a:ext cx="1736746" cy="748703"/>
          </a:xfrm>
          <a:prstGeom prst="roundRect">
            <a:avLst>
              <a:gd fmla="val 16667" name="adj"/>
            </a:avLst>
          </a:prstGeom>
          <a:solidFill>
            <a:srgbClr val="C0C0DA"/>
          </a:solidFill>
          <a:ln cap="flat" cmpd="sng" w="12700">
            <a:solidFill>
              <a:srgbClr val="9372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u="none" cap="none" strike="noStrike">
                <a:solidFill>
                  <a:schemeClr val="lt1"/>
                </a:solidFill>
                <a:latin typeface="Lobster"/>
                <a:ea typeface="Lobster"/>
                <a:cs typeface="Lobster"/>
                <a:sym typeface="Lobster"/>
              </a:rPr>
              <a:t>Web Map</a:t>
            </a:r>
            <a:endParaRPr i="0" sz="1800" u="none" cap="none" strike="noStrike">
              <a:solidFill>
                <a:schemeClr val="lt1"/>
              </a:solidFill>
              <a:latin typeface="Lobster"/>
              <a:ea typeface="Lobster"/>
              <a:cs typeface="Lobster"/>
              <a:sym typeface="Lobster"/>
            </a:endParaRPr>
          </a:p>
        </p:txBody>
      </p:sp>
      <p:cxnSp>
        <p:nvCxnSpPr>
          <p:cNvPr id="141" name="Google Shape;141;p18"/>
          <p:cNvCxnSpPr/>
          <p:nvPr/>
        </p:nvCxnSpPr>
        <p:spPr>
          <a:xfrm>
            <a:off x="2988677" y="2147918"/>
            <a:ext cx="902126" cy="0"/>
          </a:xfrm>
          <a:prstGeom prst="straightConnector1">
            <a:avLst/>
          </a:prstGeom>
          <a:noFill/>
          <a:ln cap="flat" cmpd="sng" w="19050">
            <a:solidFill>
              <a:schemeClr val="dk1"/>
            </a:solidFill>
            <a:prstDash val="solid"/>
            <a:miter lim="800000"/>
            <a:headEnd len="sm" w="sm" type="none"/>
            <a:tailEnd len="med" w="med" type="triangle"/>
          </a:ln>
        </p:spPr>
      </p:cxnSp>
      <p:cxnSp>
        <p:nvCxnSpPr>
          <p:cNvPr id="142" name="Google Shape;142;p18"/>
          <p:cNvCxnSpPr>
            <a:endCxn id="136" idx="0"/>
          </p:cNvCxnSpPr>
          <p:nvPr/>
        </p:nvCxnSpPr>
        <p:spPr>
          <a:xfrm>
            <a:off x="4819522" y="2595900"/>
            <a:ext cx="0" cy="299700"/>
          </a:xfrm>
          <a:prstGeom prst="straightConnector1">
            <a:avLst/>
          </a:prstGeom>
          <a:noFill/>
          <a:ln cap="flat" cmpd="sng" w="19050">
            <a:solidFill>
              <a:schemeClr val="dk1"/>
            </a:solidFill>
            <a:prstDash val="solid"/>
            <a:miter lim="800000"/>
            <a:headEnd len="sm" w="sm" type="none"/>
            <a:tailEnd len="med" w="med" type="triangle"/>
          </a:ln>
        </p:spPr>
      </p:cxnSp>
      <p:cxnSp>
        <p:nvCxnSpPr>
          <p:cNvPr id="143" name="Google Shape;143;p18"/>
          <p:cNvCxnSpPr/>
          <p:nvPr/>
        </p:nvCxnSpPr>
        <p:spPr>
          <a:xfrm>
            <a:off x="5799383" y="2209289"/>
            <a:ext cx="1914716" cy="607554"/>
          </a:xfrm>
          <a:prstGeom prst="straightConnector1">
            <a:avLst/>
          </a:prstGeom>
          <a:noFill/>
          <a:ln cap="flat" cmpd="sng" w="19050">
            <a:solidFill>
              <a:schemeClr val="dk1"/>
            </a:solidFill>
            <a:prstDash val="solid"/>
            <a:miter lim="800000"/>
            <a:headEnd len="sm" w="sm" type="none"/>
            <a:tailEnd len="med" w="med" type="triangle"/>
          </a:ln>
        </p:spPr>
      </p:cxnSp>
      <p:cxnSp>
        <p:nvCxnSpPr>
          <p:cNvPr id="144" name="Google Shape;144;p18"/>
          <p:cNvCxnSpPr/>
          <p:nvPr/>
        </p:nvCxnSpPr>
        <p:spPr>
          <a:xfrm>
            <a:off x="8590655" y="3269951"/>
            <a:ext cx="737452" cy="0"/>
          </a:xfrm>
          <a:prstGeom prst="straightConnector1">
            <a:avLst/>
          </a:prstGeom>
          <a:noFill/>
          <a:ln cap="flat" cmpd="sng" w="19050">
            <a:solidFill>
              <a:schemeClr val="dk1"/>
            </a:solidFill>
            <a:prstDash val="solid"/>
            <a:miter lim="800000"/>
            <a:headEnd len="sm" w="sm" type="none"/>
            <a:tailEnd len="med" w="med" type="triangle"/>
          </a:ln>
        </p:spPr>
      </p:cxnSp>
      <p:cxnSp>
        <p:nvCxnSpPr>
          <p:cNvPr id="145" name="Google Shape;145;p18"/>
          <p:cNvCxnSpPr/>
          <p:nvPr/>
        </p:nvCxnSpPr>
        <p:spPr>
          <a:xfrm>
            <a:off x="10311036" y="3730220"/>
            <a:ext cx="0" cy="299686"/>
          </a:xfrm>
          <a:prstGeom prst="straightConnector1">
            <a:avLst/>
          </a:prstGeom>
          <a:noFill/>
          <a:ln cap="flat" cmpd="sng" w="19050">
            <a:solidFill>
              <a:schemeClr val="dk1"/>
            </a:solidFill>
            <a:prstDash val="solid"/>
            <a:miter lim="800000"/>
            <a:headEnd len="sm" w="sm" type="none"/>
            <a:tailEnd len="med" w="med" type="triangle"/>
          </a:ln>
        </p:spPr>
      </p:cxnSp>
      <p:cxnSp>
        <p:nvCxnSpPr>
          <p:cNvPr id="146" name="Google Shape;146;p18"/>
          <p:cNvCxnSpPr/>
          <p:nvPr/>
        </p:nvCxnSpPr>
        <p:spPr>
          <a:xfrm>
            <a:off x="4921804" y="3730220"/>
            <a:ext cx="1037138" cy="1707085"/>
          </a:xfrm>
          <a:prstGeom prst="straightConnector1">
            <a:avLst/>
          </a:prstGeom>
          <a:noFill/>
          <a:ln cap="flat" cmpd="sng" w="19050">
            <a:solidFill>
              <a:schemeClr val="dk1"/>
            </a:solidFill>
            <a:prstDash val="solid"/>
            <a:miter lim="800000"/>
            <a:headEnd len="sm" w="sm" type="none"/>
            <a:tailEnd len="med" w="med" type="triangle"/>
          </a:ln>
        </p:spPr>
      </p:cxnSp>
      <p:cxnSp>
        <p:nvCxnSpPr>
          <p:cNvPr id="147" name="Google Shape;147;p18"/>
          <p:cNvCxnSpPr/>
          <p:nvPr/>
        </p:nvCxnSpPr>
        <p:spPr>
          <a:xfrm flipH="1">
            <a:off x="7106545" y="4919821"/>
            <a:ext cx="3117552" cy="799782"/>
          </a:xfrm>
          <a:prstGeom prst="straightConnector1">
            <a:avLst/>
          </a:prstGeom>
          <a:noFill/>
          <a:ln cap="flat" cmpd="sng" w="19050">
            <a:solidFill>
              <a:schemeClr val="dk1"/>
            </a:solidFill>
            <a:prstDash val="solid"/>
            <a:miter lim="800000"/>
            <a:headEnd len="sm" w="sm" type="none"/>
            <a:tailEnd len="med" w="med" type="triangle"/>
          </a:ln>
        </p:spPr>
      </p:cxn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19"/>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4" name="Google Shape;154;p19"/>
          <p:cNvSpPr txBox="1"/>
          <p:nvPr>
            <p:ph type="title"/>
          </p:nvPr>
        </p:nvSpPr>
        <p:spPr>
          <a:xfrm>
            <a:off x="454467" y="2023110"/>
            <a:ext cx="2469624" cy="28460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937282"/>
              </a:buClr>
              <a:buSzPts val="3600"/>
              <a:buFont typeface="Arial"/>
              <a:buNone/>
            </a:pPr>
            <a:r>
              <a:rPr lang="en-US" sz="3600">
                <a:solidFill>
                  <a:srgbClr val="937282"/>
                </a:solidFill>
                <a:latin typeface="Lobster"/>
                <a:ea typeface="Lobster"/>
                <a:cs typeface="Lobster"/>
                <a:sym typeface="Lobster"/>
              </a:rPr>
              <a:t>Extract and Load Data into Google Cloud</a:t>
            </a:r>
            <a:endParaRPr>
              <a:latin typeface="Lobster"/>
              <a:ea typeface="Lobster"/>
              <a:cs typeface="Lobster"/>
              <a:sym typeface="Lobster"/>
            </a:endParaRPr>
          </a:p>
        </p:txBody>
      </p:sp>
      <p:sp>
        <p:nvSpPr>
          <p:cNvPr id="155" name="Google Shape;155;p19"/>
          <p:cNvSpPr/>
          <p:nvPr/>
        </p:nvSpPr>
        <p:spPr>
          <a:xfrm rot="5400000">
            <a:off x="2522480" y="3392097"/>
            <a:ext cx="1719072"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 name="Google Shape;156;p19"/>
          <p:cNvSpPr/>
          <p:nvPr/>
        </p:nvSpPr>
        <p:spPr>
          <a:xfrm rot="-5400000">
            <a:off x="7042549" y="-827233"/>
            <a:ext cx="1715478" cy="858342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7" name="Google Shape;157;p19"/>
          <p:cNvSpPr/>
          <p:nvPr/>
        </p:nvSpPr>
        <p:spPr>
          <a:xfrm>
            <a:off x="3608577" y="2606738"/>
            <a:ext cx="8583422" cy="1715479"/>
          </a:xfrm>
          <a:prstGeom prst="rect">
            <a:avLst/>
          </a:prstGeom>
          <a:solidFill>
            <a:srgbClr val="C0C0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0C0DA"/>
              </a:solidFill>
              <a:latin typeface="Arial"/>
              <a:ea typeface="Arial"/>
              <a:cs typeface="Arial"/>
              <a:sym typeface="Arial"/>
            </a:endParaRPr>
          </a:p>
        </p:txBody>
      </p:sp>
      <p:sp>
        <p:nvSpPr>
          <p:cNvPr id="158" name="Google Shape;158;p19"/>
          <p:cNvSpPr/>
          <p:nvPr/>
        </p:nvSpPr>
        <p:spPr>
          <a:xfrm>
            <a:off x="3807283" y="664308"/>
            <a:ext cx="8082632" cy="5600340"/>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59" name="Google Shape;159;p19"/>
          <p:cNvPicPr preferRelativeResize="0"/>
          <p:nvPr/>
        </p:nvPicPr>
        <p:blipFill rotWithShape="1">
          <a:blip r:embed="rId3">
            <a:alphaModFix/>
          </a:blip>
          <a:srcRect b="-1540" l="0" r="0" t="1391"/>
          <a:stretch/>
        </p:blipFill>
        <p:spPr>
          <a:xfrm>
            <a:off x="4054251" y="883462"/>
            <a:ext cx="3721608" cy="2664885"/>
          </a:xfrm>
          <a:prstGeom prst="rect">
            <a:avLst/>
          </a:prstGeom>
          <a:noFill/>
          <a:ln>
            <a:noFill/>
          </a:ln>
        </p:spPr>
      </p:pic>
      <p:pic>
        <p:nvPicPr>
          <p:cNvPr id="160" name="Google Shape;160;p19"/>
          <p:cNvPicPr preferRelativeResize="0"/>
          <p:nvPr/>
        </p:nvPicPr>
        <p:blipFill rotWithShape="1">
          <a:blip r:embed="rId4">
            <a:alphaModFix/>
          </a:blip>
          <a:srcRect b="-1857" l="0" r="0" t="1644"/>
          <a:stretch/>
        </p:blipFill>
        <p:spPr>
          <a:xfrm>
            <a:off x="7910946" y="883463"/>
            <a:ext cx="3719192" cy="2664884"/>
          </a:xfrm>
          <a:prstGeom prst="rect">
            <a:avLst/>
          </a:prstGeom>
          <a:noFill/>
          <a:ln>
            <a:noFill/>
          </a:ln>
        </p:spPr>
      </p:pic>
      <p:pic>
        <p:nvPicPr>
          <p:cNvPr id="161" name="Google Shape;161;p19"/>
          <p:cNvPicPr preferRelativeResize="0"/>
          <p:nvPr/>
        </p:nvPicPr>
        <p:blipFill rotWithShape="1">
          <a:blip r:embed="rId5">
            <a:alphaModFix/>
          </a:blip>
          <a:srcRect b="4406" l="0" r="0" t="0"/>
          <a:stretch/>
        </p:blipFill>
        <p:spPr>
          <a:xfrm>
            <a:off x="7699988" y="3548348"/>
            <a:ext cx="3719192" cy="2542032"/>
          </a:xfrm>
          <a:prstGeom prst="rect">
            <a:avLst/>
          </a:prstGeom>
          <a:noFill/>
          <a:ln>
            <a:noFill/>
          </a:ln>
        </p:spPr>
      </p:pic>
      <p:pic>
        <p:nvPicPr>
          <p:cNvPr id="162" name="Google Shape;162;p19"/>
          <p:cNvPicPr preferRelativeResize="0"/>
          <p:nvPr/>
        </p:nvPicPr>
        <p:blipFill rotWithShape="1">
          <a:blip r:embed="rId6">
            <a:alphaModFix/>
          </a:blip>
          <a:srcRect b="0" l="12171" r="10038" t="0"/>
          <a:stretch/>
        </p:blipFill>
        <p:spPr>
          <a:xfrm>
            <a:off x="4605757" y="3510976"/>
            <a:ext cx="2898738" cy="2661692"/>
          </a:xfrm>
          <a:prstGeom prst="rect">
            <a:avLst/>
          </a:prstGeom>
          <a:noFill/>
          <a:ln>
            <a:noFill/>
          </a:ln>
        </p:spPr>
      </p:pic>
      <p:pic>
        <p:nvPicPr>
          <p:cNvPr id="163" name="Google Shape;163;p19"/>
          <p:cNvPicPr preferRelativeResize="0"/>
          <p:nvPr/>
        </p:nvPicPr>
        <p:blipFill rotWithShape="1">
          <a:blip r:embed="rId7">
            <a:alphaModFix/>
          </a:blip>
          <a:srcRect b="0" l="0" r="0" t="0"/>
          <a:stretch/>
        </p:blipFill>
        <p:spPr>
          <a:xfrm>
            <a:off x="3261872" y="2606738"/>
            <a:ext cx="233371" cy="1725318"/>
          </a:xfrm>
          <a:prstGeom prst="rect">
            <a:avLst/>
          </a:prstGeom>
          <a:solidFill>
            <a:srgbClr val="C0C0DA"/>
          </a:solid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37282"/>
              </a:buClr>
              <a:buSzPts val="4400"/>
              <a:buFont typeface="Arial"/>
              <a:buNone/>
            </a:pPr>
            <a:r>
              <a:rPr lang="en-US">
                <a:solidFill>
                  <a:srgbClr val="937282"/>
                </a:solidFill>
                <a:latin typeface="Lobster"/>
                <a:ea typeface="Lobster"/>
                <a:cs typeface="Lobster"/>
                <a:sym typeface="Lobster"/>
              </a:rPr>
              <a:t>Set up Virtual Machine for Modeling</a:t>
            </a:r>
            <a:endParaRPr>
              <a:solidFill>
                <a:srgbClr val="937282"/>
              </a:solidFill>
              <a:latin typeface="Lobster"/>
              <a:ea typeface="Lobster"/>
              <a:cs typeface="Lobster"/>
              <a:sym typeface="Lobster"/>
            </a:endParaRPr>
          </a:p>
        </p:txBody>
      </p:sp>
      <p:pic>
        <p:nvPicPr>
          <p:cNvPr id="170" name="Google Shape;170;p20"/>
          <p:cNvPicPr preferRelativeResize="0"/>
          <p:nvPr/>
        </p:nvPicPr>
        <p:blipFill rotWithShape="1">
          <a:blip r:embed="rId3">
            <a:alphaModFix/>
          </a:blip>
          <a:srcRect b="27147" l="14526" r="44729" t="58472"/>
          <a:stretch/>
        </p:blipFill>
        <p:spPr>
          <a:xfrm>
            <a:off x="278149" y="3312690"/>
            <a:ext cx="7531584" cy="1661277"/>
          </a:xfrm>
          <a:prstGeom prst="rect">
            <a:avLst/>
          </a:prstGeom>
          <a:noFill/>
          <a:ln>
            <a:noFill/>
          </a:ln>
        </p:spPr>
      </p:pic>
      <p:pic>
        <p:nvPicPr>
          <p:cNvPr id="171" name="Google Shape;171;p20"/>
          <p:cNvPicPr preferRelativeResize="0"/>
          <p:nvPr/>
        </p:nvPicPr>
        <p:blipFill rotWithShape="1">
          <a:blip r:embed="rId3">
            <a:alphaModFix/>
          </a:blip>
          <a:srcRect b="54490" l="14062" r="50046" t="39300"/>
          <a:stretch/>
        </p:blipFill>
        <p:spPr>
          <a:xfrm>
            <a:off x="224553" y="2295252"/>
            <a:ext cx="7294802" cy="788757"/>
          </a:xfrm>
          <a:prstGeom prst="rect">
            <a:avLst/>
          </a:prstGeom>
          <a:noFill/>
          <a:ln>
            <a:noFill/>
          </a:ln>
        </p:spPr>
      </p:pic>
      <p:pic>
        <p:nvPicPr>
          <p:cNvPr id="172" name="Google Shape;172;p20"/>
          <p:cNvPicPr preferRelativeResize="0"/>
          <p:nvPr/>
        </p:nvPicPr>
        <p:blipFill rotWithShape="1">
          <a:blip r:embed="rId4">
            <a:alphaModFix/>
          </a:blip>
          <a:srcRect b="18576" l="15246" r="54701" t="41219"/>
          <a:stretch/>
        </p:blipFill>
        <p:spPr>
          <a:xfrm>
            <a:off x="7143834" y="1972985"/>
            <a:ext cx="4823613" cy="4032904"/>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37282"/>
              </a:buClr>
              <a:buSzPts val="4400"/>
              <a:buFont typeface="Arial"/>
              <a:buNone/>
            </a:pPr>
            <a:r>
              <a:rPr lang="en-US">
                <a:solidFill>
                  <a:srgbClr val="937282"/>
                </a:solidFill>
                <a:latin typeface="Lobster"/>
                <a:ea typeface="Lobster"/>
                <a:cs typeface="Lobster"/>
                <a:sym typeface="Lobster"/>
              </a:rPr>
              <a:t>Our Model... Random Forest </a:t>
            </a:r>
            <a:endParaRPr>
              <a:solidFill>
                <a:srgbClr val="937282"/>
              </a:solidFill>
              <a:latin typeface="Lobster"/>
              <a:ea typeface="Lobster"/>
              <a:cs typeface="Lobster"/>
              <a:sym typeface="Lobster"/>
            </a:endParaRPr>
          </a:p>
        </p:txBody>
      </p:sp>
      <p:pic>
        <p:nvPicPr>
          <p:cNvPr descr="图表, 直方图&#10;&#10;描述已自动生成" id="179" name="Google Shape;179;p21"/>
          <p:cNvPicPr preferRelativeResize="0"/>
          <p:nvPr>
            <p:ph idx="1" type="body"/>
          </p:nvPr>
        </p:nvPicPr>
        <p:blipFill rotWithShape="1">
          <a:blip r:embed="rId3">
            <a:alphaModFix/>
          </a:blip>
          <a:srcRect b="0" l="0" r="0" t="0"/>
          <a:stretch/>
        </p:blipFill>
        <p:spPr>
          <a:xfrm>
            <a:off x="584804" y="1690688"/>
            <a:ext cx="6173950" cy="4409965"/>
          </a:xfrm>
          <a:prstGeom prst="rect">
            <a:avLst/>
          </a:prstGeom>
          <a:solidFill>
            <a:srgbClr val="937282"/>
          </a:solidFill>
          <a:ln>
            <a:noFill/>
          </a:ln>
        </p:spPr>
      </p:pic>
      <p:pic>
        <p:nvPicPr>
          <p:cNvPr id="180" name="Google Shape;180;p21"/>
          <p:cNvPicPr preferRelativeResize="0"/>
          <p:nvPr/>
        </p:nvPicPr>
        <p:blipFill rotWithShape="1">
          <a:blip r:embed="rId4">
            <a:alphaModFix/>
          </a:blip>
          <a:srcRect b="57048" l="31274" r="18454" t="24653"/>
          <a:stretch/>
        </p:blipFill>
        <p:spPr>
          <a:xfrm>
            <a:off x="6871075" y="2289325"/>
            <a:ext cx="5037075" cy="1145976"/>
          </a:xfrm>
          <a:prstGeom prst="rect">
            <a:avLst/>
          </a:prstGeom>
          <a:noFill/>
          <a:ln>
            <a:noFill/>
          </a:ln>
        </p:spPr>
      </p:pic>
      <p:pic>
        <p:nvPicPr>
          <p:cNvPr id="181" name="Google Shape;181;p21"/>
          <p:cNvPicPr preferRelativeResize="0"/>
          <p:nvPr/>
        </p:nvPicPr>
        <p:blipFill rotWithShape="1">
          <a:blip r:embed="rId5">
            <a:alphaModFix/>
          </a:blip>
          <a:srcRect b="21423" l="30576" r="17323" t="54148"/>
          <a:stretch/>
        </p:blipFill>
        <p:spPr>
          <a:xfrm>
            <a:off x="6812275" y="3895675"/>
            <a:ext cx="5185222" cy="1519476"/>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nvSpPr>
        <p:spPr>
          <a:xfrm>
            <a:off x="838200" y="364103"/>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937282"/>
              </a:buClr>
              <a:buSzPts val="4400"/>
              <a:buFont typeface="Arial"/>
              <a:buNone/>
            </a:pPr>
            <a:r>
              <a:rPr i="0" lang="en-US" sz="4400" u="none" cap="none" strike="noStrike">
                <a:solidFill>
                  <a:srgbClr val="937282"/>
                </a:solidFill>
                <a:latin typeface="Lobster"/>
                <a:ea typeface="Lobster"/>
                <a:cs typeface="Lobster"/>
                <a:sym typeface="Lobster"/>
              </a:rPr>
              <a:t>Our Model... Random Forest </a:t>
            </a:r>
            <a:endParaRPr i="0" sz="4400" u="none" cap="none" strike="noStrike">
              <a:solidFill>
                <a:srgbClr val="937282"/>
              </a:solidFill>
              <a:latin typeface="Lobster"/>
              <a:ea typeface="Lobster"/>
              <a:cs typeface="Lobster"/>
              <a:sym typeface="Lobster"/>
            </a:endParaRPr>
          </a:p>
        </p:txBody>
      </p:sp>
      <p:pic>
        <p:nvPicPr>
          <p:cNvPr descr="图表&#10;&#10;描述已自动生成" id="188" name="Google Shape;188;p22"/>
          <p:cNvPicPr preferRelativeResize="0"/>
          <p:nvPr/>
        </p:nvPicPr>
        <p:blipFill rotWithShape="1">
          <a:blip r:embed="rId3">
            <a:alphaModFix/>
          </a:blip>
          <a:srcRect b="0" l="0" r="0" t="0"/>
          <a:stretch/>
        </p:blipFill>
        <p:spPr>
          <a:xfrm>
            <a:off x="93811" y="1689666"/>
            <a:ext cx="6002189" cy="4287278"/>
          </a:xfrm>
          <a:prstGeom prst="rect">
            <a:avLst/>
          </a:prstGeom>
          <a:noFill/>
          <a:ln>
            <a:noFill/>
          </a:ln>
        </p:spPr>
      </p:pic>
      <p:pic>
        <p:nvPicPr>
          <p:cNvPr descr="图表&#10;&#10;描述已自动生成" id="189" name="Google Shape;189;p22"/>
          <p:cNvPicPr preferRelativeResize="0"/>
          <p:nvPr/>
        </p:nvPicPr>
        <p:blipFill rotWithShape="1">
          <a:blip r:embed="rId4">
            <a:alphaModFix/>
          </a:blip>
          <a:srcRect b="0" l="0" r="0" t="0"/>
          <a:stretch/>
        </p:blipFill>
        <p:spPr>
          <a:xfrm>
            <a:off x="6012238" y="1689666"/>
            <a:ext cx="6002190" cy="4287278"/>
          </a:xfrm>
          <a:prstGeom prst="rect">
            <a:avLst/>
          </a:prstGeom>
          <a:noFill/>
          <a:ln>
            <a:noFill/>
          </a:ln>
        </p:spPr>
      </p:pic>
    </p:spTree>
  </p:cSld>
  <p:clrMapOvr>
    <a:masterClrMapping/>
  </p:clrMapOvr>
  <mc:AlternateContent>
    <mc:Choice Requires="p14">
      <p:transition spd="slow" p14:dur="34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C0DA"/>
              </a:buClr>
              <a:buSzPts val="4400"/>
              <a:buFont typeface="Arial"/>
              <a:buNone/>
            </a:pPr>
            <a:r>
              <a:rPr lang="en-US">
                <a:solidFill>
                  <a:srgbClr val="C0C0DA"/>
                </a:solidFill>
                <a:latin typeface="Lobster"/>
                <a:ea typeface="Lobster"/>
                <a:cs typeface="Lobster"/>
                <a:sym typeface="Lobster"/>
              </a:rPr>
              <a:t>Web Application</a:t>
            </a:r>
            <a:endParaRPr>
              <a:solidFill>
                <a:srgbClr val="C0C0DA"/>
              </a:solidFill>
              <a:latin typeface="Lobster"/>
              <a:ea typeface="Lobster"/>
              <a:cs typeface="Lobster"/>
              <a:sym typeface="Lobster"/>
            </a:endParaRPr>
          </a:p>
        </p:txBody>
      </p:sp>
      <p:sp>
        <p:nvSpPr>
          <p:cNvPr id="195" name="Google Shape;195;p23"/>
          <p:cNvSpPr txBox="1"/>
          <p:nvPr/>
        </p:nvSpPr>
        <p:spPr>
          <a:xfrm>
            <a:off x="838200" y="1507450"/>
            <a:ext cx="10206600" cy="13017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i="1" lang="en-US" sz="2000" u="none" cap="none" strike="noStrike">
                <a:solidFill>
                  <a:schemeClr val="dk1"/>
                </a:solidFill>
                <a:latin typeface="Georgia"/>
                <a:ea typeface="Georgia"/>
                <a:cs typeface="Georgia"/>
                <a:sym typeface="Georgia"/>
              </a:rPr>
              <a:t>Users can interact with </a:t>
            </a:r>
            <a:r>
              <a:rPr i="1" lang="en-US" sz="2000">
                <a:solidFill>
                  <a:schemeClr val="dk1"/>
                </a:solidFill>
                <a:latin typeface="Georgia"/>
                <a:ea typeface="Georgia"/>
                <a:cs typeface="Georgia"/>
                <a:sym typeface="Georgia"/>
              </a:rPr>
              <a:t>our </a:t>
            </a:r>
            <a:r>
              <a:rPr i="1" lang="en-US" sz="2000" u="none" cap="none" strike="noStrike">
                <a:solidFill>
                  <a:schemeClr val="dk1"/>
                </a:solidFill>
                <a:latin typeface="Georgia"/>
                <a:ea typeface="Georgia"/>
                <a:cs typeface="Georgia"/>
                <a:sym typeface="Georgia"/>
              </a:rPr>
              <a:t>map to explore the biking risk scores and other basic information </a:t>
            </a:r>
            <a:r>
              <a:rPr i="1" lang="en-US" sz="2000">
                <a:solidFill>
                  <a:schemeClr val="dk1"/>
                </a:solidFill>
                <a:latin typeface="Georgia"/>
                <a:ea typeface="Georgia"/>
                <a:cs typeface="Georgia"/>
                <a:sym typeface="Georgia"/>
              </a:rPr>
              <a:t>to design their own bike routes and have fun doing so.</a:t>
            </a:r>
            <a:endParaRPr i="1">
              <a:latin typeface="Georgia"/>
              <a:ea typeface="Georgia"/>
              <a:cs typeface="Georgia"/>
              <a:sym typeface="Georgia"/>
            </a:endParaRPr>
          </a:p>
          <a:p>
            <a:pPr indent="0" lvl="0" marL="0" marR="0" rtl="0" algn="l">
              <a:lnSpc>
                <a:spcPct val="90000"/>
              </a:lnSpc>
              <a:spcBef>
                <a:spcPts val="1000"/>
              </a:spcBef>
              <a:spcAft>
                <a:spcPts val="0"/>
              </a:spcAft>
              <a:buClr>
                <a:schemeClr val="dk1"/>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700"/>
              <a:buFont typeface="Arial"/>
              <a:buNone/>
            </a:pPr>
            <a:r>
              <a:t/>
            </a:r>
            <a:endParaRPr b="0" i="0" sz="1700" u="none" cap="none" strike="noStrike">
              <a:solidFill>
                <a:schemeClr val="dk1"/>
              </a:solidFill>
              <a:latin typeface="Arial"/>
              <a:ea typeface="Arial"/>
              <a:cs typeface="Arial"/>
              <a:sym typeface="Arial"/>
            </a:endParaRPr>
          </a:p>
        </p:txBody>
      </p:sp>
      <p:pic>
        <p:nvPicPr>
          <p:cNvPr id="196" name="Google Shape;196;p23"/>
          <p:cNvPicPr preferRelativeResize="0"/>
          <p:nvPr/>
        </p:nvPicPr>
        <p:blipFill rotWithShape="1">
          <a:blip r:embed="rId3">
            <a:alphaModFix/>
          </a:blip>
          <a:srcRect b="20204" l="0" r="0" t="0"/>
          <a:stretch/>
        </p:blipFill>
        <p:spPr>
          <a:xfrm>
            <a:off x="637350" y="2738300"/>
            <a:ext cx="4192879" cy="3345774"/>
          </a:xfrm>
          <a:prstGeom prst="rect">
            <a:avLst/>
          </a:prstGeom>
          <a:noFill/>
          <a:ln>
            <a:noFill/>
          </a:ln>
        </p:spPr>
      </p:pic>
      <p:sp>
        <p:nvSpPr>
          <p:cNvPr id="197" name="Google Shape;197;p23"/>
          <p:cNvSpPr txBox="1"/>
          <p:nvPr/>
        </p:nvSpPr>
        <p:spPr>
          <a:xfrm>
            <a:off x="5158800" y="3223250"/>
            <a:ext cx="61950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300" u="sng">
                <a:solidFill>
                  <a:srgbClr val="937282"/>
                </a:solidFill>
                <a:latin typeface="Lobster"/>
                <a:ea typeface="Lobster"/>
                <a:cs typeface="Lobster"/>
                <a:sym typeface="Lobster"/>
                <a:hlinkClick r:id="rId4">
                  <a:extLst>
                    <a:ext uri="{A12FA001-AC4F-418D-AE19-62706E023703}">
                      <ahyp:hlinkClr val="tx"/>
                    </a:ext>
                  </a:extLst>
                </a:hlinkClick>
              </a:rPr>
              <a:t>Find Your Safe Biking Routes in Washington D.C.!</a:t>
            </a:r>
            <a:endParaRPr sz="4600">
              <a:solidFill>
                <a:srgbClr val="937282"/>
              </a:solidFill>
              <a:latin typeface="Lobster"/>
              <a:ea typeface="Lobster"/>
              <a:cs typeface="Lobster"/>
              <a:sym typeface="Lobster"/>
            </a:endParaRPr>
          </a:p>
        </p:txBody>
      </p:sp>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